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84" r:id="rId4"/>
  </p:sldMasterIdLst>
  <p:sldIdLst>
    <p:sldId id="256" r:id="rId5"/>
    <p:sldId id="259" r:id="rId6"/>
    <p:sldId id="257" r:id="rId7"/>
    <p:sldId id="264" r:id="rId8"/>
    <p:sldId id="258" r:id="rId9"/>
    <p:sldId id="266" r:id="rId10"/>
    <p:sldId id="265" r:id="rId11"/>
    <p:sldId id="262" r:id="rId12"/>
    <p:sldId id="263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arkisim" panose="020E0502050101010101" pitchFamily="34" charset="-79"/>
      <p:regular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  <a:srgbClr val="0066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06" autoAdjust="0"/>
  </p:normalViewPr>
  <p:slideViewPr>
    <p:cSldViewPr>
      <p:cViewPr varScale="1">
        <p:scale>
          <a:sx n="62" d="100"/>
          <a:sy n="62" d="100"/>
        </p:scale>
        <p:origin x="-10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571F4-E2D0-4117-BBC0-B0DBD6FCC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6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B5239-3C34-4817-BC31-8C3CDC94A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16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2805F-514F-4A9B-8132-D8D14C5BB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0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42BAE-3A33-4B92-A07D-DA17E3948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03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74B6C-36CB-4F63-A314-95307C73B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65FD3-F688-4553-B2D4-F2159DE49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48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6572-1B17-4A72-B500-C8B381079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0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8EE7A-084B-43C0-9554-4F7980056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072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26F0-D8A3-4143-828D-7BDB2C19A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872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3F467-BC1C-4F82-BE46-BE1109A9C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276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D3F0B-CD12-4932-937A-F6F4691B1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66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B4E62-155E-4388-95F6-4827DD909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734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30EFF-8188-4FE2-9D5F-5C516CE9D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69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C92D-2EBF-4A11-BC32-6632CAEE9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593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950F8-1335-472C-B591-03FBBB103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48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8DD4-7012-460B-8E79-626341A7E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854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1A9F3-54F9-458C-89FB-9FC91C9E6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86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DF36-16C5-42EB-AC97-90F2032D1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998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0EA71-19D8-4C7D-8914-F7630F4E0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784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5A4B7-5089-418B-917C-596E109AF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48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5C57B-E42F-4DE6-82A1-C4DF37917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411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80FA-BAC5-41DD-88B8-435B350C2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94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61857-BE38-4F9F-B13B-745AF176F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6EC3F-FB34-4938-B6B0-1F1FC03FA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593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AE76D-D139-4E53-9D31-64AF29F46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793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8F182-4F90-4538-9C68-3B8AB7B20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498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17910-E134-48D8-B97E-EA857BBB9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68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42BAE-3A33-4B92-A07D-DA17E39483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36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74B6C-36CB-4F63-A314-95307C73B6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98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65FD3-F688-4553-B2D4-F2159DE49D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3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6572-1B17-4A72-B500-C8B3810790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7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8EE7A-084B-43C0-9554-4F79800564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37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26F0-D8A3-4143-828D-7BDB2C19AE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2AF47-1346-4C2C-9B50-566363E27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333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3F467-BC1C-4F82-BE46-BE1109A9C4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03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D3F0B-CD12-4932-937A-F6F4691B1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12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30EFF-8188-4FE2-9D5F-5C516CE9DE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C92D-2EBF-4A11-BC32-6632CAEE90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18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950F8-1335-472C-B591-03FBBB1036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2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F3ADC-50D6-4F66-93D5-74972C5DF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46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4E41C-CBCF-4ACC-A6B1-57CA5A8C3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1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1675-04FE-4673-BCF4-9EACBB6C5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74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AFBA-C534-45B9-B1DB-E97B25E86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E5CE7-E80C-4952-AB22-4CC7520FA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1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E59F17-27C6-487C-B18E-0C5AA875492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30" name="Picture 106" descr="spirit of discipleship, the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9E0BB9-3BF0-4169-BC0C-DD0DCF4CE16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09" name="Picture 113" descr="spirit of discipleship, th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A50C64-4FF9-4FEF-BBB3-93858C2B7BF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25" name="Picture 65" descr="master of mercy, th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9E0BB9-3BF0-4169-BC0C-DD0DCF4CE1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209" name="Picture 113" descr="spirit of discipleship, th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41964" y="6488668"/>
            <a:ext cx="253627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(oxforddictionaries.com)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371600"/>
            <a:ext cx="1524000" cy="6756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jan Pro" pitchFamily="18" charset="0"/>
                <a:ea typeface="Adobe Gothic Std B" pitchFamily="34" charset="-128"/>
              </a:rPr>
              <a:t>Why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99663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jan Pro" pitchFamily="18" charset="0"/>
              <a:ea typeface="Adobe Gothic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19980"/>
            <a:ext cx="4876800" cy="10566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  <a:ea typeface="Adobe Gothic Std B" pitchFamily="34" charset="-128"/>
              </a:rPr>
              <a:t>MUST</a:t>
            </a:r>
            <a:endParaRPr lang="en-US" sz="2800" b="1" spc="-150" dirty="0">
              <a:ln>
                <a:solidFill>
                  <a:sysClr val="windowText" lastClr="000000"/>
                </a:solidFill>
              </a:ln>
              <a:solidFill>
                <a:srgbClr val="99663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rajan Pro" pitchFamily="18" charset="0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667000"/>
            <a:ext cx="1295400" cy="5334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jan Pro" pitchFamily="18" charset="0"/>
                <a:ea typeface="Adobe Gothic Std B" pitchFamily="34" charset="-128"/>
              </a:rPr>
              <a:t>we</a:t>
            </a:r>
            <a:endParaRPr lang="en-US" sz="2800" b="1" spc="-150" dirty="0">
              <a:ln>
                <a:solidFill>
                  <a:sysClr val="windowText" lastClr="000000"/>
                </a:solidFill>
              </a:ln>
              <a:solidFill>
                <a:srgbClr val="99663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jan Pro" pitchFamily="18" charset="0"/>
              <a:ea typeface="Adobe Gothic Std B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15380"/>
            <a:ext cx="8305800" cy="10566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spc="-150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996633">
                        <a:tint val="66000"/>
                        <a:satMod val="160000"/>
                      </a:srgbClr>
                    </a:gs>
                    <a:gs pos="50000">
                      <a:srgbClr val="996633">
                        <a:tint val="44500"/>
                        <a:satMod val="160000"/>
                      </a:srgbClr>
                    </a:gs>
                    <a:gs pos="100000">
                      <a:srgbClr val="996633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  <a:ea typeface="Adobe Gothic Std B" pitchFamily="34" charset="-128"/>
              </a:rPr>
              <a:t>DISCIPLINE?</a:t>
            </a:r>
            <a:endParaRPr lang="en-US" sz="2800" b="1" spc="-150" dirty="0">
              <a:ln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rgbClr val="996633">
                      <a:tint val="66000"/>
                      <a:satMod val="160000"/>
                    </a:srgbClr>
                  </a:gs>
                  <a:gs pos="50000">
                    <a:srgbClr val="996633">
                      <a:tint val="44500"/>
                      <a:satMod val="160000"/>
                    </a:srgbClr>
                  </a:gs>
                  <a:gs pos="100000">
                    <a:srgbClr val="996633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rajan Pro" pitchFamily="18" charset="0"/>
              <a:ea typeface="Adobe Gothic Std B" pitchFamily="34" charset="-128"/>
            </a:endParaRP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31000"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7239000" cy="1987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488315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practice of training people to obey rules or a code of behavior, using punishment to correct disobedience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371600"/>
            <a:ext cx="1524000" cy="6756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rajan Pro" pitchFamily="18" charset="0"/>
                <a:ea typeface="Adobe Gothic Std B" pitchFamily="34" charset="-128"/>
              </a:rPr>
              <a:t>Why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219980"/>
            <a:ext cx="4876800" cy="10566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spc="-15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  <a:ea typeface="Adobe Gothic Std B" pitchFamily="34" charset="-128"/>
              </a:rPr>
              <a:t>MUST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667000"/>
            <a:ext cx="1295400" cy="5334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spc="-15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rajan Pro" pitchFamily="18" charset="0"/>
                <a:ea typeface="Adobe Gothic Std B" pitchFamily="34" charset="-128"/>
              </a:rPr>
              <a:t>we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515380"/>
            <a:ext cx="8305800" cy="10566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spc="-15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996633">
                        <a:tint val="66000"/>
                        <a:satMod val="160000"/>
                      </a:srgbClr>
                    </a:gs>
                    <a:gs pos="50000">
                      <a:srgbClr val="996633">
                        <a:tint val="44500"/>
                        <a:satMod val="160000"/>
                      </a:srgbClr>
                    </a:gs>
                    <a:gs pos="100000">
                      <a:srgbClr val="996633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rgbClr val="2D2D8A">
                      <a:lumMod val="20000"/>
                      <a:lumOff val="80000"/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  <a:ea typeface="Adobe Gothic Std B" pitchFamily="34" charset="-128"/>
              </a:rPr>
              <a:t>DISCIPLINE?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3" y="5181600"/>
            <a:ext cx="68341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275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7772400" cy="76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TO PLEASE JESUS</a:t>
            </a: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 b="23658"/>
          <a:stretch/>
        </p:blipFill>
        <p:spPr bwMode="auto">
          <a:xfrm>
            <a:off x="457200" y="152400"/>
            <a:ext cx="6429703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32004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ajan Pro" pitchFamily="18" charset="0"/>
              </a:rPr>
              <a:t>“As many as I love, I rebuke and chasten. Therefore be zealous and repent.”</a:t>
            </a:r>
          </a:p>
          <a:p>
            <a:pPr algn="r"/>
            <a:r>
              <a:rPr lang="en-US" sz="2400" dirty="0" smtClean="0">
                <a:latin typeface="Trajan Pro" pitchFamily="18" charset="0"/>
              </a:rPr>
              <a:t>—Revelation 3:19</a:t>
            </a:r>
            <a:endParaRPr lang="en-US" sz="2400" dirty="0">
              <a:latin typeface="Trajan Pro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7772400" cy="76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TO PLEASE JESUS</a:t>
            </a: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 b="23658"/>
          <a:stretch/>
        </p:blipFill>
        <p:spPr bwMode="auto">
          <a:xfrm>
            <a:off x="457200" y="152400"/>
            <a:ext cx="6429703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32004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rajan Pro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rajan Pro" pitchFamily="18" charset="0"/>
              </a:rPr>
              <a:t>But we command you, brethren, </a:t>
            </a:r>
            <a:r>
              <a:rPr lang="en-US" sz="2800" b="1" u="sng" dirty="0">
                <a:solidFill>
                  <a:srgbClr val="000000"/>
                </a:solidFill>
                <a:latin typeface="Trajan Pro" pitchFamily="18" charset="0"/>
              </a:rPr>
              <a:t>in the name of our Lord Jesus Christ</a:t>
            </a:r>
            <a:r>
              <a:rPr lang="en-US" sz="2800" b="1" dirty="0">
                <a:solidFill>
                  <a:srgbClr val="000000"/>
                </a:solidFill>
                <a:latin typeface="Trajan Pro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rajan Pro" pitchFamily="18" charset="0"/>
              </a:rPr>
              <a:t>that you withdraw from every brother who walks disorderly and not according to the tradition which he received from us</a:t>
            </a:r>
            <a:r>
              <a:rPr lang="en-US" sz="2800" dirty="0" smtClean="0">
                <a:solidFill>
                  <a:srgbClr val="000000"/>
                </a:solidFill>
                <a:latin typeface="Trajan Pro" pitchFamily="18" charset="0"/>
              </a:rPr>
              <a:t>.”</a:t>
            </a:r>
            <a:endParaRPr lang="en-US" sz="2800" dirty="0">
              <a:solidFill>
                <a:srgbClr val="000000"/>
              </a:solidFill>
              <a:latin typeface="Trajan Pro" pitchFamily="18" charset="0"/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Trajan Pro" pitchFamily="18" charset="0"/>
              </a:rPr>
              <a:t>—</a:t>
            </a:r>
            <a:r>
              <a:rPr lang="en-US" b="1" dirty="0" smtClean="0">
                <a:solidFill>
                  <a:srgbClr val="000000"/>
                </a:solidFill>
                <a:latin typeface="Trajan Pro" pitchFamily="18" charset="0"/>
              </a:rPr>
              <a:t>2 Thessalonians 3:6</a:t>
            </a:r>
            <a:endParaRPr lang="en-US" b="1" dirty="0">
              <a:solidFill>
                <a:srgbClr val="000000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2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33900"/>
            <a:ext cx="6400800" cy="1752600"/>
          </a:xfrm>
        </p:spPr>
        <p:txBody>
          <a:bodyPr/>
          <a:lstStyle/>
          <a:p>
            <a:r>
              <a:rPr lang="en-US" altLang="en-US" sz="4800" dirty="0" smtClean="0">
                <a:latin typeface="Tekton Pro" pitchFamily="34" charset="0"/>
              </a:rPr>
              <a:t>How We View Discipline Will Reflect How We View The Nature of the Church</a:t>
            </a:r>
            <a:endParaRPr lang="en-US" altLang="en-US" sz="4800" dirty="0">
              <a:latin typeface="Tekton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"/>
            <a:ext cx="63500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Steven\Downloads\Depositphotos_45518061_s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350000" cy="425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7772400" cy="762000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sz="4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TO DEMONSTRATE THE LOVE OF GOD</a:t>
            </a: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 b="23658"/>
          <a:stretch/>
        </p:blipFill>
        <p:spPr bwMode="auto">
          <a:xfrm>
            <a:off x="457200" y="152400"/>
            <a:ext cx="6429703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35052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rajan Pro" pitchFamily="18" charset="0"/>
              </a:rPr>
              <a:t>“</a:t>
            </a:r>
            <a:r>
              <a:rPr lang="en-US" sz="3200" dirty="0" smtClean="0">
                <a:solidFill>
                  <a:srgbClr val="000000"/>
                </a:solidFill>
                <a:latin typeface="Trajan Pro" pitchFamily="18" charset="0"/>
              </a:rPr>
              <a:t>You </a:t>
            </a:r>
            <a:r>
              <a:rPr lang="en-US" sz="3200" dirty="0">
                <a:solidFill>
                  <a:srgbClr val="000000"/>
                </a:solidFill>
                <a:latin typeface="Trajan Pro" pitchFamily="18" charset="0"/>
              </a:rPr>
              <a:t>should know in your heart that as a man chastens his son, so the LORD your God chastens you</a:t>
            </a:r>
            <a:r>
              <a:rPr lang="en-US" sz="3200" dirty="0" smtClean="0">
                <a:solidFill>
                  <a:srgbClr val="000000"/>
                </a:solidFill>
                <a:latin typeface="Trajan Pro" pitchFamily="18" charset="0"/>
              </a:rPr>
              <a:t>.”</a:t>
            </a:r>
            <a:endParaRPr lang="en-US" sz="3200" dirty="0">
              <a:solidFill>
                <a:srgbClr val="000000"/>
              </a:solidFill>
              <a:latin typeface="Trajan Pro" pitchFamily="18" charset="0"/>
            </a:endParaRPr>
          </a:p>
          <a:p>
            <a:pPr algn="r"/>
            <a:r>
              <a:rPr lang="en-US" sz="2000" dirty="0" smtClean="0">
                <a:solidFill>
                  <a:srgbClr val="000000"/>
                </a:solidFill>
                <a:latin typeface="Trajan Pro" pitchFamily="18" charset="0"/>
              </a:rPr>
              <a:t>—Deuteronomy 8:5</a:t>
            </a:r>
            <a:endParaRPr lang="en-US" sz="2000" b="1" dirty="0">
              <a:solidFill>
                <a:srgbClr val="000000"/>
              </a:solidFill>
              <a:latin typeface="Trajan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pc="600" dirty="0"/>
              <a:t>Prov. 3:11, </a:t>
            </a:r>
            <a:r>
              <a:rPr lang="en-US" sz="2400" spc="600" dirty="0" smtClean="0"/>
              <a:t>12 | </a:t>
            </a:r>
            <a:r>
              <a:rPr lang="en-US" sz="2400" spc="600" dirty="0"/>
              <a:t>1 Cor. </a:t>
            </a:r>
            <a:r>
              <a:rPr lang="en-US" sz="2400" spc="600" dirty="0" smtClean="0"/>
              <a:t>11:32 | </a:t>
            </a:r>
            <a:r>
              <a:rPr lang="en-US" sz="2400" spc="600" dirty="0"/>
              <a:t>Heb. 12:5</a:t>
            </a:r>
          </a:p>
        </p:txBody>
      </p:sp>
    </p:spTree>
    <p:extLst>
      <p:ext uri="{BB962C8B-B14F-4D97-AF65-F5344CB8AC3E}">
        <p14:creationId xmlns:p14="http://schemas.microsoft.com/office/powerpoint/2010/main" val="1990802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199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DID JESUS LOVE THESE:</a:t>
            </a:r>
          </a:p>
          <a:p>
            <a:r>
              <a:rPr lang="en-US" sz="3600" dirty="0" smtClean="0">
                <a:latin typeface="Tekton Pro" pitchFamily="34" charset="0"/>
              </a:rPr>
              <a:t>Peter?</a:t>
            </a:r>
          </a:p>
          <a:p>
            <a:pPr lvl="1"/>
            <a:r>
              <a:rPr lang="en-US" sz="3200" dirty="0" smtClean="0">
                <a:latin typeface="Tekton Pro" pitchFamily="34" charset="0"/>
              </a:rPr>
              <a:t>Mark 8:33</a:t>
            </a:r>
          </a:p>
          <a:p>
            <a:r>
              <a:rPr lang="en-US" sz="3600" dirty="0" smtClean="0">
                <a:latin typeface="Tekton Pro" pitchFamily="34" charset="0"/>
              </a:rPr>
              <a:t>The eleven?</a:t>
            </a:r>
          </a:p>
          <a:p>
            <a:pPr lvl="1"/>
            <a:r>
              <a:rPr lang="en-US" sz="3200" dirty="0" smtClean="0">
                <a:latin typeface="Tekton Pro" pitchFamily="34" charset="0"/>
              </a:rPr>
              <a:t>Mark </a:t>
            </a:r>
            <a:r>
              <a:rPr lang="en-US" sz="3200" dirty="0" smtClean="0">
                <a:latin typeface="Tekton Pro" pitchFamily="34" charset="0"/>
              </a:rPr>
              <a:t>16:14</a:t>
            </a:r>
            <a:endParaRPr lang="en-US" sz="3200" dirty="0" smtClean="0">
              <a:latin typeface="Tekton Pro" pitchFamily="34" charset="0"/>
            </a:endParaRPr>
          </a:p>
          <a:p>
            <a:r>
              <a:rPr lang="en-US" sz="3600" dirty="0" smtClean="0">
                <a:latin typeface="Tekton Pro" pitchFamily="34" charset="0"/>
              </a:rPr>
              <a:t>The people?</a:t>
            </a:r>
          </a:p>
          <a:p>
            <a:pPr lvl="1"/>
            <a:r>
              <a:rPr lang="en-US" sz="3200" dirty="0" smtClean="0">
                <a:latin typeface="Tekton Pro" pitchFamily="34" charset="0"/>
              </a:rPr>
              <a:t>John 6:26</a:t>
            </a:r>
          </a:p>
          <a:p>
            <a:r>
              <a:rPr lang="en-US" sz="3600" dirty="0" smtClean="0">
                <a:latin typeface="Tekton Pro" pitchFamily="34" charset="0"/>
              </a:rPr>
              <a:t>The </a:t>
            </a:r>
            <a:r>
              <a:rPr lang="en-US" sz="3600" dirty="0" smtClean="0">
                <a:latin typeface="Tekton Pro" pitchFamily="34" charset="0"/>
              </a:rPr>
              <a:t>churches?</a:t>
            </a:r>
            <a:endParaRPr lang="en-US" sz="3600" dirty="0" smtClean="0">
              <a:latin typeface="Tekton Pro" pitchFamily="34" charset="0"/>
            </a:endParaRPr>
          </a:p>
          <a:p>
            <a:pPr lvl="1"/>
            <a:r>
              <a:rPr lang="en-US" sz="3200" dirty="0" smtClean="0">
                <a:latin typeface="Tekton Pro" pitchFamily="34" charset="0"/>
              </a:rPr>
              <a:t>Revelation 2-3</a:t>
            </a:r>
            <a:endParaRPr lang="en-US" sz="3200" dirty="0">
              <a:latin typeface="Tekton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4993" y="2667000"/>
            <a:ext cx="36295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YES!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John 13:1, 34</a:t>
            </a:r>
            <a:endParaRPr lang="en-US" sz="5400" b="1" dirty="0">
              <a:solidFill>
                <a:srgbClr val="C0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6948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7467600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Does The Church Love God, Jesus, The Holy Spirit, And Brethren When She Fails To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spc="3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“</a:t>
            </a:r>
            <a:r>
              <a:rPr lang="en-US" sz="4800" b="1" spc="3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Warn</a:t>
            </a:r>
            <a:r>
              <a:rPr lang="en-US" sz="4800" spc="3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” </a:t>
            </a:r>
            <a:r>
              <a:rPr lang="en-US" sz="4800" spc="3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And </a:t>
            </a:r>
            <a:r>
              <a:rPr lang="en-US" sz="4800" spc="3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“</a:t>
            </a:r>
            <a:r>
              <a:rPr lang="en-US" sz="4800" b="1" spc="3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Withdraw</a:t>
            </a:r>
            <a:r>
              <a:rPr lang="en-US" sz="4800" spc="3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From Those Walking Disorderly?</a:t>
            </a: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 b="23658"/>
          <a:stretch/>
        </p:blipFill>
        <p:spPr bwMode="auto">
          <a:xfrm>
            <a:off x="457200" y="152400"/>
            <a:ext cx="6429703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pc="600" dirty="0" smtClean="0"/>
              <a:t>1 Thess. 5:14| 2 Thess. 3:6</a:t>
            </a:r>
            <a:endParaRPr lang="en-US" sz="2400" spc="600" dirty="0"/>
          </a:p>
        </p:txBody>
      </p:sp>
    </p:spTree>
    <p:extLst>
      <p:ext uri="{BB962C8B-B14F-4D97-AF65-F5344CB8AC3E}">
        <p14:creationId xmlns:p14="http://schemas.microsoft.com/office/powerpoint/2010/main" val="358565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75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75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7772400" cy="762000"/>
          </a:xfrm>
        </p:spPr>
        <p:txBody>
          <a:bodyPr/>
          <a:lstStyle/>
          <a:p>
            <a:r>
              <a:rPr lang="en-US" sz="4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Will you begin to please Jesus today?</a:t>
            </a:r>
          </a:p>
          <a:p>
            <a:r>
              <a:rPr lang="en-US" sz="4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Will you yield complete submission to His word today?</a:t>
            </a:r>
          </a:p>
          <a:p>
            <a:r>
              <a:rPr lang="en-US" sz="4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Will you obey the gospel in repentance and baptism today?</a:t>
            </a:r>
            <a:endParaRPr lang="en-US" sz="44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 b="23658"/>
          <a:stretch/>
        </p:blipFill>
        <p:spPr bwMode="auto">
          <a:xfrm>
            <a:off x="457200" y="152400"/>
            <a:ext cx="6429703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5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261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Adobe Gothic Std B</vt:lpstr>
      <vt:lpstr>Narkisim</vt:lpstr>
      <vt:lpstr>Tekton Pro</vt:lpstr>
      <vt:lpstr>Trajan Pro</vt:lpstr>
      <vt:lpstr>Default Design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136</cp:revision>
  <dcterms:created xsi:type="dcterms:W3CDTF">2005-04-15T19:25:47Z</dcterms:created>
  <dcterms:modified xsi:type="dcterms:W3CDTF">2015-08-22T17:39:58Z</dcterms:modified>
</cp:coreProperties>
</file>